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9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4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1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7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8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7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3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8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47B7-9363-4084-8B5D-45BE8D98E86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9689-591B-4682-B028-3C99FE7F2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2693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8597" y="3532909"/>
            <a:ext cx="9393382" cy="199626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02333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8625" y="457200"/>
            <a:ext cx="11382376" cy="5638799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34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125" y="457200"/>
            <a:ext cx="11715750" cy="59436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39124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8650" y="461962"/>
            <a:ext cx="11029950" cy="5934075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71268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775" y="495300"/>
            <a:ext cx="11401425" cy="60388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52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342900"/>
            <a:ext cx="11534775" cy="590931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2">
                <a:lumMod val="20000"/>
                <a:lumOff val="80000"/>
              </a:schemeClr>
            </a:bgClr>
          </a:pattFill>
          <a:effectLst>
            <a:glow rad="127000">
              <a:schemeClr val="accent1"/>
            </a:glow>
            <a:softEdge rad="50800"/>
          </a:effectLst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  <p:txBody>
          <a:bodyPr wrap="square">
            <a:spAutoFit/>
          </a:bodyPr>
          <a:lstStyle/>
          <a:p>
            <a:r>
              <a:rPr lang="ru-RU" dirty="0" smtClean="0"/>
              <a:t>Инструкция по заполнению формы </a:t>
            </a:r>
          </a:p>
          <a:p>
            <a:r>
              <a:rPr lang="ru-RU" dirty="0" smtClean="0"/>
              <a:t>Внимание: Дети - это возраст от 0 до 17 лет 11 месяцев 30 дней. </a:t>
            </a:r>
          </a:p>
          <a:p>
            <a:r>
              <a:rPr lang="ru-RU" dirty="0" smtClean="0"/>
              <a:t>Если по т.1001 и т.1002 по строке 7 будут показаны дети, необходимо подготовить пояснение по возрасту и наличию трудового договора, так как по этой строке должны быть показаны только работающие граждане (взрослые).</a:t>
            </a:r>
          </a:p>
          <a:p>
            <a:r>
              <a:rPr lang="ru-RU" dirty="0" smtClean="0"/>
              <a:t> Стоматологические поликлиники показывают обратившихся в т.1001, зарегистрированных больных в т.1004 согласно приказа по профилю оказания медицинской помощи, а посещения в разделе 3 т.3000. </a:t>
            </a:r>
          </a:p>
          <a:p>
            <a:r>
              <a:rPr lang="ru-RU" dirty="0" smtClean="0"/>
              <a:t>Амбулаторно-поликлинические учреждения не показывают сведения в разделе 2. </a:t>
            </a:r>
          </a:p>
          <a:p>
            <a:r>
              <a:rPr lang="ru-RU" dirty="0" smtClean="0"/>
              <a:t>Стационары не показывают сведения по разделу 1. </a:t>
            </a:r>
          </a:p>
          <a:p>
            <a:r>
              <a:rPr lang="ru-RU" dirty="0" smtClean="0"/>
              <a:t>Стационары, имеющие амбулаторно-поликлинические подразделения, показывают сведения по разделу 1 и по разделу 2. </a:t>
            </a:r>
          </a:p>
          <a:p>
            <a:r>
              <a:rPr lang="ru-RU" dirty="0" smtClean="0"/>
              <a:t>Графы и строки таблиц по муниципальным учреждениям не заполнять, так как все медицинские организации</a:t>
            </a:r>
            <a:r>
              <a:rPr lang="en-US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остовской области являются государственными.</a:t>
            </a:r>
          </a:p>
          <a:p>
            <a:endParaRPr lang="ru-RU" dirty="0" smtClean="0"/>
          </a:p>
          <a:p>
            <a:r>
              <a:rPr lang="ru-RU" dirty="0" smtClean="0"/>
              <a:t>Все отклонения от проверок принимаются с предоставлением пояснения.</a:t>
            </a:r>
          </a:p>
          <a:p>
            <a:endParaRPr lang="ru-RU" dirty="0" smtClean="0"/>
          </a:p>
          <a:p>
            <a:r>
              <a:rPr lang="ru-RU" dirty="0" smtClean="0"/>
              <a:t>Посещений не может быть меньше, чем человек, обратившихся за медицинской помощью .</a:t>
            </a:r>
          </a:p>
          <a:p>
            <a:endParaRPr lang="ru-RU" dirty="0" smtClean="0"/>
          </a:p>
          <a:p>
            <a:r>
              <a:rPr lang="ru-RU" dirty="0" smtClean="0"/>
              <a:t>Провести контроль соответствия человек по т. 2001 и койко-дней по т. 2002 по каждой заполненной строке, например: если есть данные по строке 1 т.2001, то обязательно должны быть сведения по строке 1 т.2002 и т.д.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098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587" y="257175"/>
            <a:ext cx="11934825" cy="63436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83151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500" y="523875"/>
            <a:ext cx="11049000" cy="5505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371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76225"/>
            <a:ext cx="11315699" cy="2800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1" y="3371850"/>
            <a:ext cx="6810374" cy="1066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1">
                <a:lumMod val="40000"/>
                <a:lumOff val="60000"/>
              </a:schemeClr>
            </a:bgClr>
          </a:pattFill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25" y="4619626"/>
            <a:ext cx="6743699" cy="174307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1">
                <a:lumMod val="40000"/>
                <a:lumOff val="60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876566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200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Павловская Людмила Алексеевна</dc:creator>
  <cp:lastModifiedBy>Павловская Людмила Алексеевна</cp:lastModifiedBy>
  <cp:revision>8</cp:revision>
  <dcterms:created xsi:type="dcterms:W3CDTF">2023-11-23T07:35:12Z</dcterms:created>
  <dcterms:modified xsi:type="dcterms:W3CDTF">2023-11-27T09:14:10Z</dcterms:modified>
</cp:coreProperties>
</file>